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64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1151FA-8C0B-47A8-B9DE-79AE6EE6C0E7}">
          <p14:sldIdLst>
            <p14:sldId id="256"/>
            <p14:sldId id="264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B2C"/>
    <a:srgbClr val="800000"/>
    <a:srgbClr val="990033"/>
    <a:srgbClr val="990000"/>
    <a:srgbClr val="F5DBFB"/>
    <a:srgbClr val="EFE6F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3" d="100"/>
          <a:sy n="63" d="100"/>
        </p:scale>
        <p:origin x="54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8F52-0C1A-4319-A829-75CC003CCE4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3ECC5-FD1D-41C5-86D8-E9259666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F19B-7D8D-4C3C-9D4B-0FE2999A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F6449-6ADD-4E1C-933A-312BCF783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9291-5FB2-4B12-88F1-E356B001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8A66-4979-470F-B949-2BAE2B7F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05430-56E3-4C7B-8BFC-457D9AA5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3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7291-3EEE-427E-9E2F-5056DC44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A49B3-74A4-4BAF-93E1-D72418F98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638-5DAE-4B76-8145-0CCF8327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DCEE-9000-497A-8FB2-C1220A47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BFFCC-8E7B-4A46-845E-23CA6F38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CAABE-03EF-44A3-B0C3-38974BA1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6A36B-5E46-4FB0-877A-D5247D68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0B1E-8476-4356-A9A2-3A3EEFC6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56D9-DDE2-49CD-B9FC-17668990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7106-857C-4C4C-8CFB-220FF737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42CA-F406-4144-8134-1DAF6DF3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C748-A263-40D7-BDED-F8CBA67E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7C53-8082-46B0-8616-20DD6627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BC1C-4F39-4977-B715-B23AC339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1AC9-BFB0-4786-B499-C55900E7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BDF-E18D-4804-B846-E38BCBF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1F948-5B4B-4D83-B6C4-FE08E46C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D23-9ED9-43BB-9978-37309EEB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FCCC-D399-4810-AB77-38776EAA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F68C7-EC65-41A3-82F4-0AF126E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FCE9-F2F0-479E-8275-45DA9FBC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FCED-C898-4C82-8962-C78C3785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7938-5BE4-4A00-91D5-B8DB0D8EE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04A01-998C-4013-BF99-91FF31D5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12D67-6025-41B5-B83E-9E350A9C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B0228-992A-48FD-916F-3746D803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A772-03B5-4C38-9394-02D0E4B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4F8A5-C92B-4998-B431-ADA245F6E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459A1-601E-4A96-8736-9E01EA7F7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65C57-5C9C-4DC2-BA09-5D3930EE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71CBA-A714-4554-A628-73E10C626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B84E4-1C15-4313-9742-D6EDBEB4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32CE5-B8CE-4605-ABEF-EAD51717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1CD96-110D-42A1-AF76-062F2382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020D-14FA-4A04-B3DE-D3AC3005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5B2C9-E525-400E-B072-8B9D058B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D2331-744E-4C81-A251-357BFE2C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9E275-1B40-4150-85A5-FCBFAA9B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4E0D5-9724-4049-A291-B6323273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FC93B-0CE9-41E5-A6C0-7AFA188F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BC4E-3188-40E9-BAAD-145A1A4B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C43F-CC02-4E8F-933F-0FE15F55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2EA1-CB61-460F-A3FC-6A956482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7FAAF-5D70-4DBF-B2D8-4ED6AC88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12C9F-4D7A-4CA3-BAA0-5A51067B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FFB0-C942-40EE-B0F7-A80A8238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0CA7E-15DF-479A-B201-257F5824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607E-E387-4195-A2FA-CB5A90E8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E891E-916C-4851-BD45-AC11DAF16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229DB-6756-4B56-92BF-D54358297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B6FA7-CD12-43C3-86F9-C96EABF1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CA8BB-F5F5-40A7-A410-E6928265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282C0-5305-4B22-9C24-6AA168B7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FE440-F171-43E0-99D3-F568A3E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DBEBB-1817-4C86-971A-7796C7B0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5501-383E-4A0E-8304-3A36DFF4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51F5-173E-4968-ADF0-E8AEA859FD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1733-6961-42AC-A6E5-856D40294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D23A-19C2-4116-847C-5CE500E7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8621" y="2335220"/>
            <a:ext cx="5867958" cy="1655762"/>
          </a:xfrm>
          <a:solidFill>
            <a:srgbClr val="CD9B2C"/>
          </a:solidFill>
          <a:effectLst>
            <a:outerShdw blurRad="57150" dist="19050" dir="5400000" sx="1000" sy="1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rtl="1"/>
            <a:r>
              <a:rPr lang="fa-IR" sz="7200" dirty="0">
                <a:latin typeface="B Yekan" pitchFamily="2" charset="-78"/>
                <a:cs typeface="B Yekan" pitchFamily="2" charset="-78"/>
              </a:rPr>
              <a:t>عنوان</a:t>
            </a:r>
            <a:endParaRPr lang="en-US" sz="5400" dirty="0">
              <a:latin typeface="B Yekan" pitchFamily="2" charset="-78"/>
              <a:cs typeface="B Yeka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0316" y="4378707"/>
            <a:ext cx="2299165" cy="307777"/>
          </a:xfrm>
          <a:prstGeom prst="rect">
            <a:avLst/>
          </a:prstGeom>
          <a:solidFill>
            <a:srgbClr val="CD9B2C"/>
          </a:solidFill>
          <a:effectLst>
            <a:outerShdw blurRad="57150" dist="19050" dir="5400000" sx="1000" sy="1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schemeClr val="tx1"/>
                </a:solidFill>
                <a:cs typeface="IRANYekan" panose="020B0506030804020204"/>
              </a:rPr>
              <a:t>ASEIS2024 – ICXXXX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0371C-4246-4333-A2CE-AFEC60342F93}"/>
              </a:ext>
            </a:extLst>
          </p:cNvPr>
          <p:cNvGrpSpPr/>
          <p:nvPr/>
        </p:nvGrpSpPr>
        <p:grpSpPr>
          <a:xfrm>
            <a:off x="5430923" y="4400643"/>
            <a:ext cx="367904" cy="371970"/>
            <a:chOff x="4737915" y="4479712"/>
            <a:chExt cx="605871" cy="523294"/>
          </a:xfrm>
          <a:solidFill>
            <a:srgbClr val="CD9B2C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B21579-7B85-4526-8A98-98D847654C52}"/>
                </a:ext>
              </a:extLst>
            </p:cNvPr>
            <p:cNvSpPr/>
            <p:nvPr/>
          </p:nvSpPr>
          <p:spPr>
            <a:xfrm>
              <a:off x="4737915" y="4479712"/>
              <a:ext cx="605871" cy="523294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3BB367-CDC2-4112-89E4-471A9D4AC160}"/>
                </a:ext>
              </a:extLst>
            </p:cNvPr>
            <p:cNvGrpSpPr/>
            <p:nvPr/>
          </p:nvGrpSpPr>
          <p:grpSpPr>
            <a:xfrm>
              <a:off x="4867949" y="4559652"/>
              <a:ext cx="404524" cy="365125"/>
              <a:chOff x="3355975" y="954088"/>
              <a:chExt cx="733420" cy="661987"/>
            </a:xfrm>
            <a:grpFill/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88911504-9D92-4F9C-B070-0B51D25AF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1155700"/>
                <a:ext cx="293688" cy="190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457200">
                  <a:defRPr/>
                </a:pPr>
                <a:endParaRPr lang="id-ID" sz="135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B2A0A77B-61F8-4FCF-93D7-FE2017214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1238250"/>
                <a:ext cx="236538" cy="2063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457200">
                  <a:defRPr/>
                </a:pPr>
                <a:endParaRPr lang="id-ID" sz="135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EA1946DF-5B29-4835-92F8-26028549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1325563"/>
                <a:ext cx="173038" cy="2063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457200">
                  <a:defRPr/>
                </a:pPr>
                <a:endParaRPr lang="id-ID" sz="1350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916301E-ADAD-477F-B76E-36FDC4FD1226}"/>
                  </a:ext>
                </a:extLst>
              </p:cNvPr>
              <p:cNvGrpSpPr/>
              <p:nvPr/>
            </p:nvGrpSpPr>
            <p:grpSpPr>
              <a:xfrm>
                <a:off x="3355975" y="954088"/>
                <a:ext cx="733420" cy="661987"/>
                <a:chOff x="3355975" y="954088"/>
                <a:chExt cx="733420" cy="661987"/>
              </a:xfrm>
              <a:grpFill/>
            </p:grpSpPr>
            <p:sp>
              <p:nvSpPr>
                <p:cNvPr id="21" name="Freeform 5">
                  <a:extLst>
                    <a:ext uri="{FF2B5EF4-FFF2-40B4-BE49-F238E27FC236}">
                      <a16:creationId xmlns:a16="http://schemas.microsoft.com/office/drawing/2014/main" id="{C0E057F3-3D70-4E06-89AB-0000CB53F5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55975" y="954088"/>
                  <a:ext cx="534988" cy="661987"/>
                </a:xfrm>
                <a:custGeom>
                  <a:avLst/>
                  <a:gdLst>
                    <a:gd name="T0" fmla="*/ 312 w 337"/>
                    <a:gd name="T1" fmla="*/ 392 h 417"/>
                    <a:gd name="T2" fmla="*/ 25 w 337"/>
                    <a:gd name="T3" fmla="*/ 392 h 417"/>
                    <a:gd name="T4" fmla="*/ 25 w 337"/>
                    <a:gd name="T5" fmla="*/ 101 h 417"/>
                    <a:gd name="T6" fmla="*/ 100 w 337"/>
                    <a:gd name="T7" fmla="*/ 101 h 417"/>
                    <a:gd name="T8" fmla="*/ 100 w 337"/>
                    <a:gd name="T9" fmla="*/ 26 h 417"/>
                    <a:gd name="T10" fmla="*/ 312 w 337"/>
                    <a:gd name="T11" fmla="*/ 26 h 417"/>
                    <a:gd name="T12" fmla="*/ 312 w 337"/>
                    <a:gd name="T13" fmla="*/ 134 h 417"/>
                    <a:gd name="T14" fmla="*/ 337 w 337"/>
                    <a:gd name="T15" fmla="*/ 108 h 417"/>
                    <a:gd name="T16" fmla="*/ 337 w 337"/>
                    <a:gd name="T17" fmla="*/ 0 h 417"/>
                    <a:gd name="T18" fmla="*/ 89 w 337"/>
                    <a:gd name="T19" fmla="*/ 0 h 417"/>
                    <a:gd name="T20" fmla="*/ 0 w 337"/>
                    <a:gd name="T21" fmla="*/ 89 h 417"/>
                    <a:gd name="T22" fmla="*/ 0 w 337"/>
                    <a:gd name="T23" fmla="*/ 417 h 417"/>
                    <a:gd name="T24" fmla="*/ 337 w 337"/>
                    <a:gd name="T25" fmla="*/ 417 h 417"/>
                    <a:gd name="T26" fmla="*/ 337 w 337"/>
                    <a:gd name="T27" fmla="*/ 286 h 417"/>
                    <a:gd name="T28" fmla="*/ 312 w 337"/>
                    <a:gd name="T29" fmla="*/ 312 h 417"/>
                    <a:gd name="T30" fmla="*/ 312 w 337"/>
                    <a:gd name="T31" fmla="*/ 392 h 417"/>
                    <a:gd name="T32" fmla="*/ 37 w 337"/>
                    <a:gd name="T33" fmla="*/ 88 h 417"/>
                    <a:gd name="T34" fmla="*/ 88 w 337"/>
                    <a:gd name="T35" fmla="*/ 37 h 417"/>
                    <a:gd name="T36" fmla="*/ 88 w 337"/>
                    <a:gd name="T37" fmla="*/ 88 h 417"/>
                    <a:gd name="T38" fmla="*/ 37 w 337"/>
                    <a:gd name="T39" fmla="*/ 88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7" h="417">
                      <a:moveTo>
                        <a:pt x="312" y="392"/>
                      </a:moveTo>
                      <a:lnTo>
                        <a:pt x="25" y="392"/>
                      </a:lnTo>
                      <a:lnTo>
                        <a:pt x="25" y="101"/>
                      </a:lnTo>
                      <a:lnTo>
                        <a:pt x="100" y="101"/>
                      </a:lnTo>
                      <a:lnTo>
                        <a:pt x="100" y="26"/>
                      </a:lnTo>
                      <a:lnTo>
                        <a:pt x="312" y="26"/>
                      </a:lnTo>
                      <a:lnTo>
                        <a:pt x="312" y="134"/>
                      </a:lnTo>
                      <a:lnTo>
                        <a:pt x="337" y="108"/>
                      </a:lnTo>
                      <a:lnTo>
                        <a:pt x="337" y="0"/>
                      </a:lnTo>
                      <a:lnTo>
                        <a:pt x="89" y="0"/>
                      </a:lnTo>
                      <a:lnTo>
                        <a:pt x="0" y="89"/>
                      </a:lnTo>
                      <a:lnTo>
                        <a:pt x="0" y="417"/>
                      </a:lnTo>
                      <a:lnTo>
                        <a:pt x="337" y="417"/>
                      </a:lnTo>
                      <a:lnTo>
                        <a:pt x="337" y="286"/>
                      </a:lnTo>
                      <a:lnTo>
                        <a:pt x="312" y="312"/>
                      </a:lnTo>
                      <a:lnTo>
                        <a:pt x="312" y="392"/>
                      </a:lnTo>
                      <a:close/>
                      <a:moveTo>
                        <a:pt x="37" y="88"/>
                      </a:moveTo>
                      <a:lnTo>
                        <a:pt x="88" y="37"/>
                      </a:lnTo>
                      <a:lnTo>
                        <a:pt x="88" y="88"/>
                      </a:lnTo>
                      <a:lnTo>
                        <a:pt x="37" y="8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defTabSz="457200">
                    <a:defRPr/>
                  </a:pPr>
                  <a:endParaRPr lang="id-ID" sz="1350" kern="0">
                    <a:solidFill>
                      <a:srgbClr val="236AB4"/>
                    </a:solidFill>
                  </a:endParaRPr>
                </a:p>
              </p:txBody>
            </p:sp>
            <p:sp>
              <p:nvSpPr>
                <p:cNvPr id="22" name="Freeform 9">
                  <a:extLst>
                    <a:ext uri="{FF2B5EF4-FFF2-40B4-BE49-F238E27FC236}">
                      <a16:creationId xmlns:a16="http://schemas.microsoft.com/office/drawing/2014/main" id="{9C297D50-B909-4593-951C-545E71B8DF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9181" y="1069975"/>
                  <a:ext cx="430214" cy="430212"/>
                </a:xfrm>
                <a:custGeom>
                  <a:avLst/>
                  <a:gdLst>
                    <a:gd name="T0" fmla="*/ 146 w 271"/>
                    <a:gd name="T1" fmla="*/ 35 h 271"/>
                    <a:gd name="T2" fmla="*/ 121 w 271"/>
                    <a:gd name="T3" fmla="*/ 61 h 271"/>
                    <a:gd name="T4" fmla="*/ 26 w 271"/>
                    <a:gd name="T5" fmla="*/ 156 h 271"/>
                    <a:gd name="T6" fmla="*/ 0 w 271"/>
                    <a:gd name="T7" fmla="*/ 271 h 271"/>
                    <a:gd name="T8" fmla="*/ 115 w 271"/>
                    <a:gd name="T9" fmla="*/ 245 h 271"/>
                    <a:gd name="T10" fmla="*/ 121 w 271"/>
                    <a:gd name="T11" fmla="*/ 239 h 271"/>
                    <a:gd name="T12" fmla="*/ 146 w 271"/>
                    <a:gd name="T13" fmla="*/ 213 h 271"/>
                    <a:gd name="T14" fmla="*/ 271 w 271"/>
                    <a:gd name="T15" fmla="*/ 89 h 271"/>
                    <a:gd name="T16" fmla="*/ 182 w 271"/>
                    <a:gd name="T17" fmla="*/ 0 h 271"/>
                    <a:gd name="T18" fmla="*/ 146 w 271"/>
                    <a:gd name="T19" fmla="*/ 35 h 271"/>
                    <a:gd name="T20" fmla="*/ 226 w 271"/>
                    <a:gd name="T21" fmla="*/ 68 h 271"/>
                    <a:gd name="T22" fmla="*/ 87 w 271"/>
                    <a:gd name="T23" fmla="*/ 207 h 271"/>
                    <a:gd name="T24" fmla="*/ 67 w 271"/>
                    <a:gd name="T25" fmla="*/ 187 h 271"/>
                    <a:gd name="T26" fmla="*/ 206 w 271"/>
                    <a:gd name="T27" fmla="*/ 48 h 271"/>
                    <a:gd name="T28" fmla="*/ 226 w 271"/>
                    <a:gd name="T29" fmla="*/ 68 h 271"/>
                    <a:gd name="T30" fmla="*/ 61 w 271"/>
                    <a:gd name="T31" fmla="*/ 181 h 271"/>
                    <a:gd name="T32" fmla="*/ 43 w 271"/>
                    <a:gd name="T33" fmla="*/ 163 h 271"/>
                    <a:gd name="T34" fmla="*/ 182 w 271"/>
                    <a:gd name="T35" fmla="*/ 24 h 271"/>
                    <a:gd name="T36" fmla="*/ 199 w 271"/>
                    <a:gd name="T37" fmla="*/ 42 h 271"/>
                    <a:gd name="T38" fmla="*/ 61 w 271"/>
                    <a:gd name="T39" fmla="*/ 181 h 271"/>
                    <a:gd name="T40" fmla="*/ 55 w 271"/>
                    <a:gd name="T41" fmla="*/ 187 h 271"/>
                    <a:gd name="T42" fmla="*/ 55 w 271"/>
                    <a:gd name="T43" fmla="*/ 187 h 271"/>
                    <a:gd name="T44" fmla="*/ 87 w 271"/>
                    <a:gd name="T45" fmla="*/ 219 h 271"/>
                    <a:gd name="T46" fmla="*/ 87 w 271"/>
                    <a:gd name="T47" fmla="*/ 219 h 271"/>
                    <a:gd name="T48" fmla="*/ 98 w 271"/>
                    <a:gd name="T49" fmla="*/ 230 h 271"/>
                    <a:gd name="T50" fmla="*/ 56 w 271"/>
                    <a:gd name="T51" fmla="*/ 240 h 271"/>
                    <a:gd name="T52" fmla="*/ 30 w 271"/>
                    <a:gd name="T53" fmla="*/ 215 h 271"/>
                    <a:gd name="T54" fmla="*/ 40 w 271"/>
                    <a:gd name="T55" fmla="*/ 172 h 271"/>
                    <a:gd name="T56" fmla="*/ 55 w 271"/>
                    <a:gd name="T57" fmla="*/ 187 h 271"/>
                    <a:gd name="T58" fmla="*/ 107 w 271"/>
                    <a:gd name="T59" fmla="*/ 227 h 271"/>
                    <a:gd name="T60" fmla="*/ 93 w 271"/>
                    <a:gd name="T61" fmla="*/ 213 h 271"/>
                    <a:gd name="T62" fmla="*/ 232 w 271"/>
                    <a:gd name="T63" fmla="*/ 75 h 271"/>
                    <a:gd name="T64" fmla="*/ 246 w 271"/>
                    <a:gd name="T65" fmla="*/ 89 h 271"/>
                    <a:gd name="T66" fmla="*/ 107 w 271"/>
                    <a:gd name="T67" fmla="*/ 22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1" h="271">
                      <a:moveTo>
                        <a:pt x="146" y="35"/>
                      </a:moveTo>
                      <a:lnTo>
                        <a:pt x="121" y="61"/>
                      </a:lnTo>
                      <a:lnTo>
                        <a:pt x="26" y="156"/>
                      </a:lnTo>
                      <a:lnTo>
                        <a:pt x="0" y="271"/>
                      </a:lnTo>
                      <a:lnTo>
                        <a:pt x="115" y="245"/>
                      </a:lnTo>
                      <a:lnTo>
                        <a:pt x="121" y="239"/>
                      </a:lnTo>
                      <a:lnTo>
                        <a:pt x="146" y="213"/>
                      </a:lnTo>
                      <a:lnTo>
                        <a:pt x="271" y="89"/>
                      </a:lnTo>
                      <a:lnTo>
                        <a:pt x="182" y="0"/>
                      </a:lnTo>
                      <a:lnTo>
                        <a:pt x="146" y="35"/>
                      </a:lnTo>
                      <a:close/>
                      <a:moveTo>
                        <a:pt x="226" y="68"/>
                      </a:moveTo>
                      <a:lnTo>
                        <a:pt x="87" y="207"/>
                      </a:lnTo>
                      <a:lnTo>
                        <a:pt x="67" y="187"/>
                      </a:lnTo>
                      <a:lnTo>
                        <a:pt x="206" y="48"/>
                      </a:lnTo>
                      <a:lnTo>
                        <a:pt x="226" y="68"/>
                      </a:lnTo>
                      <a:close/>
                      <a:moveTo>
                        <a:pt x="61" y="181"/>
                      </a:moveTo>
                      <a:lnTo>
                        <a:pt x="43" y="163"/>
                      </a:lnTo>
                      <a:lnTo>
                        <a:pt x="182" y="24"/>
                      </a:lnTo>
                      <a:lnTo>
                        <a:pt x="199" y="42"/>
                      </a:lnTo>
                      <a:lnTo>
                        <a:pt x="61" y="181"/>
                      </a:lnTo>
                      <a:close/>
                      <a:moveTo>
                        <a:pt x="55" y="187"/>
                      </a:moveTo>
                      <a:lnTo>
                        <a:pt x="55" y="187"/>
                      </a:lnTo>
                      <a:lnTo>
                        <a:pt x="87" y="219"/>
                      </a:lnTo>
                      <a:lnTo>
                        <a:pt x="87" y="219"/>
                      </a:lnTo>
                      <a:lnTo>
                        <a:pt x="98" y="230"/>
                      </a:lnTo>
                      <a:lnTo>
                        <a:pt x="56" y="240"/>
                      </a:lnTo>
                      <a:lnTo>
                        <a:pt x="30" y="215"/>
                      </a:lnTo>
                      <a:lnTo>
                        <a:pt x="40" y="172"/>
                      </a:lnTo>
                      <a:lnTo>
                        <a:pt x="55" y="187"/>
                      </a:lnTo>
                      <a:close/>
                      <a:moveTo>
                        <a:pt x="107" y="227"/>
                      </a:moveTo>
                      <a:lnTo>
                        <a:pt x="93" y="213"/>
                      </a:lnTo>
                      <a:lnTo>
                        <a:pt x="232" y="75"/>
                      </a:lnTo>
                      <a:lnTo>
                        <a:pt x="246" y="89"/>
                      </a:lnTo>
                      <a:lnTo>
                        <a:pt x="107" y="22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defTabSz="457200" rtl="1">
                    <a:defRPr/>
                  </a:pPr>
                  <a:endParaRPr lang="id-ID" sz="1350" kern="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454C0-ECE0-432C-941B-06A2D255DB63}"/>
              </a:ext>
            </a:extLst>
          </p:cNvPr>
          <p:cNvSpPr/>
          <p:nvPr/>
        </p:nvSpPr>
        <p:spPr>
          <a:xfrm>
            <a:off x="5451313" y="4938232"/>
            <a:ext cx="357021" cy="352965"/>
          </a:xfrm>
          <a:prstGeom prst="rect">
            <a:avLst/>
          </a:prstGeom>
          <a:solidFill>
            <a:srgbClr val="CD9B2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2732" y="6552942"/>
            <a:ext cx="1525393" cy="323165"/>
          </a:xfrm>
          <a:prstGeom prst="rect">
            <a:avLst/>
          </a:prstGeom>
          <a:solidFill>
            <a:srgbClr val="CD9B2C"/>
          </a:solidFill>
          <a:effectLst>
            <a:outerShdw blurRad="57150" dist="19050" dir="5400000" sx="1000" sy="1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cs typeface="B Yekan" panose="00000400000000000000" pitchFamily="2" charset="-78"/>
              </a:rPr>
              <a:t>1-3 اسفند 1402</a:t>
            </a:r>
            <a:endParaRPr lang="en-US" sz="1500" dirty="0">
              <a:cs typeface="B Yekan" panose="00000400000000000000" pitchFamily="2" charset="-78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82224"/>
              </p:ext>
            </p:extLst>
          </p:nvPr>
        </p:nvGraphicFramePr>
        <p:xfrm>
          <a:off x="1659015" y="4401072"/>
          <a:ext cx="3594226" cy="95794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594226">
                  <a:extLst>
                    <a:ext uri="{9D8B030D-6E8A-4147-A177-3AD203B41FA5}">
                      <a16:colId xmlns:a16="http://schemas.microsoft.com/office/drawing/2014/main" val="533413660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r"/>
                      <a:r>
                        <a:rPr lang="fa-IR" sz="1200" i="0" dirty="0">
                          <a:latin typeface="B Yekan" pitchFamily="2" charset="-78"/>
                          <a:cs typeface="B Yekan" pitchFamily="2" charset="-78"/>
                        </a:rPr>
                        <a:t>نویسنده اول، نام دانشگاه یا موسسه</a:t>
                      </a:r>
                    </a:p>
                  </a:txBody>
                  <a:tcPr anchor="ctr">
                    <a:solidFill>
                      <a:srgbClr val="CD9B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1635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>
                          <a:latin typeface="B Yekan" pitchFamily="2" charset="-78"/>
                          <a:cs typeface="B Yekan" pitchFamily="2" charset="-78"/>
                        </a:rPr>
                        <a:t>نویسنده دوم، نام دانشگاه یا موسسه</a:t>
                      </a:r>
                    </a:p>
                    <a:p>
                      <a:pPr algn="r"/>
                      <a:endParaRPr lang="en-US" sz="1200" dirty="0">
                        <a:cs typeface="IRANYekan" panose="020B0506030804020204"/>
                      </a:endParaRPr>
                    </a:p>
                  </a:txBody>
                  <a:tcPr anchor="ctr">
                    <a:solidFill>
                      <a:srgbClr val="CD9B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033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14C769E-B6EA-4131-8E9D-9D0FE5BC2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41" y="400755"/>
            <a:ext cx="1563804" cy="1563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9F111-57C4-4A7B-B9F4-2A38CCE4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58" y="400755"/>
            <a:ext cx="1563803" cy="15638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42B5FF-727F-495E-8D99-8DC1A9663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09" y="4954678"/>
            <a:ext cx="237694" cy="319683"/>
          </a:xfrm>
          <a:prstGeom prst="rect">
            <a:avLst/>
          </a:prstGeom>
          <a:solidFill>
            <a:srgbClr val="CD9B2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48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263700" y="2394431"/>
            <a:ext cx="6930427" cy="2032929"/>
          </a:xfrm>
          <a:solidFill>
            <a:srgbClr val="CD9B2C"/>
          </a:solidFill>
          <a:effectLst>
            <a:outerShdw blurRad="57150" dist="19050" dir="5400000" sx="1000" sy="1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6600" b="1" dirty="0">
                <a:solidFill>
                  <a:schemeClr val="bg1"/>
                </a:solidFill>
                <a:latin typeface="B Yekan" pitchFamily="2" charset="-78"/>
                <a:cs typeface="B Nazanin" panose="00000400000000000000" pitchFamily="2" charset="-78"/>
              </a:rPr>
              <a:t>فهرست</a:t>
            </a:r>
            <a:endParaRPr lang="en-US" sz="6600" b="1" dirty="0">
              <a:solidFill>
                <a:schemeClr val="bg1"/>
              </a:solidFill>
              <a:latin typeface="B Yekan" pitchFamily="2" charset="-78"/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CB6699-1199-4CFF-A5F4-E158A30E1087}"/>
              </a:ext>
            </a:extLst>
          </p:cNvPr>
          <p:cNvSpPr/>
          <p:nvPr/>
        </p:nvSpPr>
        <p:spPr>
          <a:xfrm>
            <a:off x="8013995" y="1190632"/>
            <a:ext cx="276837" cy="276837"/>
          </a:xfrm>
          <a:prstGeom prst="ellipse">
            <a:avLst/>
          </a:prstGeom>
          <a:solidFill>
            <a:srgbClr val="CD9B2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1">
              <a:defRPr/>
            </a:pPr>
            <a:endParaRPr lang="en-US" sz="1900" b="1" kern="0">
              <a:solidFill>
                <a:srgbClr val="236AB4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3846" y="1190632"/>
            <a:ext cx="2039341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66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fa-IR" sz="1900" b="1" dirty="0">
                <a:latin typeface="IRANYekan" panose="020B0506030804020204" pitchFamily="34" charset="-78"/>
                <a:cs typeface="B Nazanin" panose="00000400000000000000" pitchFamily="2" charset="-78"/>
              </a:rPr>
              <a:t>مقدمه و سابقه پژوهش</a:t>
            </a:r>
            <a:endParaRPr lang="en-US" sz="1900" b="1" dirty="0">
              <a:latin typeface="IRANYekan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D579CC-AFB1-4B55-B30C-00F60D63A092}"/>
              </a:ext>
            </a:extLst>
          </p:cNvPr>
          <p:cNvSpPr/>
          <p:nvPr/>
        </p:nvSpPr>
        <p:spPr>
          <a:xfrm>
            <a:off x="8013995" y="2196664"/>
            <a:ext cx="276837" cy="265947"/>
          </a:xfrm>
          <a:prstGeom prst="ellipse">
            <a:avLst/>
          </a:prstGeom>
          <a:solidFill>
            <a:srgbClr val="CD9B2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900" b="1">
              <a:solidFill>
                <a:srgbClr val="236AB4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7309" y="2196664"/>
            <a:ext cx="2965877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66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fa-IR" sz="1900" b="1" dirty="0">
                <a:latin typeface="IRANYekan" panose="020B0506030804020204" pitchFamily="34" charset="-78"/>
                <a:cs typeface="B Nazanin" panose="00000400000000000000" pitchFamily="2" charset="-78"/>
              </a:rPr>
              <a:t>توصیف مساله، اهداف و ضرورت‌ها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C833F8-6E32-414C-9944-D290EA40318E}"/>
              </a:ext>
            </a:extLst>
          </p:cNvPr>
          <p:cNvSpPr/>
          <p:nvPr/>
        </p:nvSpPr>
        <p:spPr>
          <a:xfrm>
            <a:off x="8013995" y="3191806"/>
            <a:ext cx="276837" cy="276837"/>
          </a:xfrm>
          <a:prstGeom prst="ellipse">
            <a:avLst/>
          </a:prstGeom>
          <a:solidFill>
            <a:srgbClr val="CD9B2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900" b="1">
              <a:solidFill>
                <a:srgbClr val="236AB4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6670" y="3159408"/>
            <a:ext cx="2026517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66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fa-IR" sz="1900" b="1" dirty="0">
                <a:latin typeface="IRANYekan" panose="020B0506030804020204" pitchFamily="34" charset="-78"/>
                <a:cs typeface="B Nazanin" panose="00000400000000000000" pitchFamily="2" charset="-78"/>
              </a:rPr>
              <a:t>مدل سازی و روش حل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C136-3DFD-40C3-894C-453D66902A4B}"/>
              </a:ext>
            </a:extLst>
          </p:cNvPr>
          <p:cNvSpPr/>
          <p:nvPr/>
        </p:nvSpPr>
        <p:spPr>
          <a:xfrm>
            <a:off x="8013994" y="4197838"/>
            <a:ext cx="276837" cy="276837"/>
          </a:xfrm>
          <a:prstGeom prst="ellipse">
            <a:avLst/>
          </a:prstGeom>
          <a:solidFill>
            <a:srgbClr val="CD9B2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900" b="1">
              <a:solidFill>
                <a:srgbClr val="236AB4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2972" y="4197838"/>
            <a:ext cx="1010213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66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fa-IR" sz="1900" b="1" dirty="0">
                <a:latin typeface="IRANYekan" panose="020B0506030804020204" pitchFamily="34" charset="-78"/>
                <a:cs typeface="B Nazanin" panose="00000400000000000000" pitchFamily="2" charset="-78"/>
              </a:rPr>
              <a:t>ارائه نتایج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E40F6E-18B1-4D83-B809-431DD909BB83}"/>
              </a:ext>
            </a:extLst>
          </p:cNvPr>
          <p:cNvSpPr/>
          <p:nvPr/>
        </p:nvSpPr>
        <p:spPr>
          <a:xfrm>
            <a:off x="8013994" y="5203870"/>
            <a:ext cx="276837" cy="276837"/>
          </a:xfrm>
          <a:prstGeom prst="ellipse">
            <a:avLst/>
          </a:prstGeom>
          <a:solidFill>
            <a:srgbClr val="CD9B2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900" b="1">
              <a:solidFill>
                <a:srgbClr val="236AB4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0488" y="5139075"/>
            <a:ext cx="2122697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66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fa-IR" sz="1900" b="1" dirty="0">
                <a:latin typeface="IRANYekan" panose="020B0506030804020204" pitchFamily="34" charset="-78"/>
                <a:cs typeface="B Nazanin" panose="00000400000000000000" pitchFamily="2" charset="-78"/>
              </a:rPr>
              <a:t>جمع‌بندی و پیشنهادات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727CEC-4CD0-4639-B677-4C2F71173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40" y="3583966"/>
            <a:ext cx="2337011" cy="23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8139E3-C1D0-4352-A622-DB11E94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363" y="1689942"/>
            <a:ext cx="6406722" cy="993773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fa-IR" sz="4800" dirty="0">
                <a:cs typeface="B Nazanin" panose="00000400000000000000" pitchFamily="2" charset="-78"/>
              </a:rPr>
              <a:t>راهنمای ارائه مقاله مجازی: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E166E1-EC11-4284-955A-B1D659EF5145}"/>
              </a:ext>
            </a:extLst>
          </p:cNvPr>
          <p:cNvSpPr txBox="1">
            <a:spLocks/>
          </p:cNvSpPr>
          <p:nvPr/>
        </p:nvSpPr>
        <p:spPr>
          <a:xfrm>
            <a:off x="1742364" y="2754737"/>
            <a:ext cx="8707271" cy="3441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زمان در نظر گرفته شده برای ارائه هر مقاله 7 تا 10 دقیقه می باشد.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ارائه ی مقالات می تواند به زبان انگلیسی یا فارسی باشد.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صدای شما باید گویا و رسا باشد.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فایل ویدئو در مکان بی صدا تهیه شود.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لباس رسمی بپوشید.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تسلط کامل بر ارائه خود داشته باشید.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قبل از شروع ارائه مقاله، خود را به صورت کامل معرفی کنید (نام و نام خانوادگی و وابستگی سازمانی خود را بیان کنید.) سپس عنوان و کد مقاله ی (کد رهگیری) خود را بیان کنید؛ حال می توانید مقاله خود را ارائه نمایید.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حجم ویدئو ارائه مقاله باید کمتر از 40 مگابایت باشد.</a:t>
            </a:r>
          </a:p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ویدئو و پاورپوینت ارائه مقاله را به همراه یکدیگر در قالب یک فایل زیپ شده به ایمیل</a:t>
            </a:r>
            <a:r>
              <a:rPr lang="fa-IR" sz="1600" b="1" i="0" dirty="0">
                <a:solidFill>
                  <a:srgbClr val="5A5967"/>
                </a:solidFill>
                <a:effectLst/>
                <a:latin typeface="BYekan"/>
                <a:cs typeface="B Nazanin" panose="00000400000000000000" pitchFamily="2" charset="-78"/>
              </a:rPr>
              <a:t> </a:t>
            </a:r>
            <a:r>
              <a:rPr lang="en-US" sz="1600" i="0" dirty="0">
                <a:solidFill>
                  <a:schemeClr val="tx1"/>
                </a:solidFill>
                <a:effectLst/>
                <a:latin typeface="BYekan"/>
                <a:cs typeface="B Nazanin" panose="00000400000000000000" pitchFamily="2" charset="-78"/>
              </a:rPr>
              <a:t>aseis@velayat.ac.ir</a:t>
            </a:r>
            <a:r>
              <a:rPr lang="fa-IR" sz="1600" i="0" dirty="0">
                <a:solidFill>
                  <a:schemeClr val="tx1"/>
                </a:solidFill>
                <a:effectLst/>
                <a:latin typeface="BYekan"/>
                <a:cs typeface="B Nazanin" panose="00000400000000000000" pitchFamily="2" charset="-78"/>
              </a:rPr>
              <a:t>  </a:t>
            </a: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ارسال نمایید.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A5B0D-F5C1-45F1-A5A4-9A43762A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A5B0D-F5C1-45F1-A5A4-9A43762A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0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A5B0D-F5C1-45F1-A5A4-9A43762A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A5B0D-F5C1-45F1-A5A4-9A43762A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192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 Yekan</vt:lpstr>
      <vt:lpstr>BYekan</vt:lpstr>
      <vt:lpstr>Calibri</vt:lpstr>
      <vt:lpstr>Calibri Light</vt:lpstr>
      <vt:lpstr>IRANYekan</vt:lpstr>
      <vt:lpstr>Wingdings</vt:lpstr>
      <vt:lpstr>Office Theme</vt:lpstr>
      <vt:lpstr>PowerPoint Presentation</vt:lpstr>
      <vt:lpstr>فهرست</vt:lpstr>
      <vt:lpstr>راهنمای ارائه مقاله مجازی: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Shahla Paslar</dc:creator>
  <cp:lastModifiedBy>Hossein Taghipoor</cp:lastModifiedBy>
  <cp:revision>13</cp:revision>
  <dcterms:created xsi:type="dcterms:W3CDTF">2021-12-03T13:03:55Z</dcterms:created>
  <dcterms:modified xsi:type="dcterms:W3CDTF">2023-12-17T20:03:03Z</dcterms:modified>
</cp:coreProperties>
</file>